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EB Garamon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EBGaramond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EBGaramond-italic.fntdata"/><Relationship Id="rId25" Type="http://schemas.openxmlformats.org/officeDocument/2006/relationships/font" Target="fonts/EBGaramond-bold.fntdata"/><Relationship Id="rId27" Type="http://schemas.openxmlformats.org/officeDocument/2006/relationships/font" Target="fonts/EBGaramon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Icebreaker - name + favorite marine organism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counts as an organism?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Discussion - What is a marine microbiome?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e113d40b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e113d40b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different interactions?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Biofilming (microorganisms attaching together to create a large, visible film)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Rain (water cycle, e.g. mountain water that carries different organisms/compounds in it)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Industrial Work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dd8e43d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dd8e43d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e113d40b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e113d40b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Microbes do photosynthesis and nutrient cycling that are essential for the rest of the ocean.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dd8083b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dd8083b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Microbes do photosynthesis and nutrient cycling that are essential for the rest of the ocean.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dd8e43dd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dd8e43d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e113d40b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e113d40b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e113d40b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e113d40b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Carbon Cycle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species (like humans!) produce CO2 through respiration, while other species (like plants) need it to make food through photosynthesis.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Importance: The carbon cycle is important because CO2 in the atmosphere creates a “blanket” that traps in heat.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e113d40b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e113d40b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Nitrogen Fixation - Nitrogen is important because we use it in DNA, proteins, amino acids, and more. Plants use it to make chlorophyll and therefore food.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explain photic zone vs aphotic zone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dd8e43dd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dd8e43dd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e113d40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e113d40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on the 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reinforce notion of “biome”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be in unexpected places too like kitchen sink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e113d40b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e113d40b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 - doesn’t have to be big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Actors - ecology encompasses both living and nonliving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e113d40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e113d40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e113d40b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e113d40b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e113d40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e113d40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e113d40b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e113d40b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dd8e43d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dd8e43d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113d40b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113d40b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out things like the sun, exports, information in the second diagram.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diagram and is more complex and therefore more like the ocean - things interact at different levels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17025" y="0"/>
            <a:ext cx="9144000" cy="5143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 amt="47000"/>
          </a:blip>
          <a:srcRect b="14573" l="-219" r="607" t="0"/>
          <a:stretch/>
        </p:blipFill>
        <p:spPr>
          <a:xfrm>
            <a:off x="17025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204375" y="1071750"/>
            <a:ext cx="60291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Bring Your Own Water</a:t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3625" y="2238450"/>
            <a:ext cx="5051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Day I - Understanding</a:t>
            </a:r>
            <a:r>
              <a:rPr lang="en" sz="1800">
                <a:solidFill>
                  <a:schemeClr val="dk1"/>
                </a:solidFill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 the Marine Microbiome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2"/>
          <p:cNvPicPr preferRelativeResize="0"/>
          <p:nvPr/>
        </p:nvPicPr>
        <p:blipFill rotWithShape="1">
          <a:blip r:embed="rId3">
            <a:alphaModFix/>
          </a:blip>
          <a:srcRect b="14951" l="1390" r="1380" t="2764"/>
          <a:stretch/>
        </p:blipFill>
        <p:spPr>
          <a:xfrm>
            <a:off x="0" y="0"/>
            <a:ext cx="9144000" cy="513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3"/>
          <p:cNvSpPr txBox="1"/>
          <p:nvPr>
            <p:ph type="title"/>
          </p:nvPr>
        </p:nvSpPr>
        <p:spPr>
          <a:xfrm>
            <a:off x="652750" y="1589675"/>
            <a:ext cx="719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B Garamond"/>
                <a:ea typeface="EB Garamond"/>
                <a:cs typeface="EB Garamond"/>
                <a:sym typeface="EB Garamond"/>
              </a:rPr>
              <a:t>Activity: 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B Garamond"/>
                <a:ea typeface="EB Garamond"/>
                <a:cs typeface="EB Garamond"/>
                <a:sym typeface="EB Garamond"/>
              </a:rPr>
              <a:t>Draw the Hong Kong Marine Ecosystem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 rotWithShape="1">
          <a:blip r:embed="rId3">
            <a:alphaModFix/>
          </a:blip>
          <a:srcRect b="6415" l="0" r="368" t="4226"/>
          <a:stretch/>
        </p:blipFill>
        <p:spPr>
          <a:xfrm>
            <a:off x="663338" y="38325"/>
            <a:ext cx="7817325" cy="50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/>
        </p:nvSpPr>
        <p:spPr>
          <a:xfrm>
            <a:off x="170300" y="-404750"/>
            <a:ext cx="7221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We are at the mercy of microbes.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5"/>
          <p:cNvPicPr preferRelativeResize="0"/>
          <p:nvPr/>
        </p:nvPicPr>
        <p:blipFill rotWithShape="1">
          <a:blip r:embed="rId3">
            <a:alphaModFix/>
          </a:blip>
          <a:srcRect b="0" l="0" r="0" t="1429"/>
          <a:stretch/>
        </p:blipFill>
        <p:spPr>
          <a:xfrm>
            <a:off x="159925" y="0"/>
            <a:ext cx="87887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5"/>
          <p:cNvSpPr txBox="1"/>
          <p:nvPr/>
        </p:nvSpPr>
        <p:spPr>
          <a:xfrm>
            <a:off x="375750" y="82750"/>
            <a:ext cx="181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Sizes and Scales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type="title"/>
          </p:nvPr>
        </p:nvSpPr>
        <p:spPr>
          <a:xfrm>
            <a:off x="972900" y="1589675"/>
            <a:ext cx="719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B Garamond"/>
                <a:ea typeface="EB Garamond"/>
                <a:cs typeface="EB Garamond"/>
                <a:sym typeface="EB Garamond"/>
              </a:rPr>
              <a:t>Activity: 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B Garamond"/>
                <a:ea typeface="EB Garamond"/>
                <a:cs typeface="EB Garamond"/>
                <a:sym typeface="EB Garamond"/>
              </a:rPr>
              <a:t>Ordering organisms  in the ecosystem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7675"/>
            <a:ext cx="8839199" cy="4288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500" y="0"/>
            <a:ext cx="6075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00"/>
            <a:ext cx="9143999" cy="508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972900" y="1589675"/>
            <a:ext cx="719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B Garamond"/>
                <a:ea typeface="EB Garamond"/>
                <a:cs typeface="EB Garamond"/>
                <a:sym typeface="EB Garamond"/>
              </a:rPr>
              <a:t>Activity: 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EB Garamond"/>
                <a:ea typeface="EB Garamond"/>
                <a:cs typeface="EB Garamond"/>
                <a:sym typeface="EB Garamond"/>
              </a:rPr>
              <a:t>Plate the marine microbiome 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151950" y="1071750"/>
            <a:ext cx="884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</a:t>
            </a:r>
            <a:r>
              <a:rPr b="1"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hat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is ecology? </a:t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Where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is ecology?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What is your relationship, your </a:t>
            </a:r>
            <a:r>
              <a:rPr b="1"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connection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with ecology?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0720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Is a </a:t>
            </a:r>
            <a:r>
              <a:rPr b="1"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scale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implied?</a:t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Who are the </a:t>
            </a:r>
            <a:r>
              <a:rPr b="1"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actors 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in an ecosystem?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15241" l="-2302" r="1302" t="1104"/>
          <a:stretch/>
        </p:blipFill>
        <p:spPr>
          <a:xfrm>
            <a:off x="-213325" y="0"/>
            <a:ext cx="93573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19200" y="126500"/>
            <a:ext cx="2094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Ecology</a:t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907275" y="4367400"/>
            <a:ext cx="5051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concerns  i. interacting  and ii. the transfer or transformation of energy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/>
        </p:nvSpPr>
        <p:spPr>
          <a:xfrm>
            <a:off x="241800" y="1549800"/>
            <a:ext cx="86604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How is ecology represented?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0" l="4338" r="6938" t="0"/>
          <a:stretch/>
        </p:blipFill>
        <p:spPr>
          <a:xfrm>
            <a:off x="2144000" y="827425"/>
            <a:ext cx="4856001" cy="36487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2458800" y="4432100"/>
            <a:ext cx="4226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https://www.sciencelearn.org.nz/resources/143-marine-food-webs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588" y="0"/>
            <a:ext cx="68268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950" y="682400"/>
            <a:ext cx="7102576" cy="40819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0"/>
          <p:cNvSpPr txBox="1"/>
          <p:nvPr/>
        </p:nvSpPr>
        <p:spPr>
          <a:xfrm>
            <a:off x="1511550" y="4650300"/>
            <a:ext cx="4226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http://www.justscience.in/articles/marine-food-web-interactions/2018/03/06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hat </a:t>
            </a:r>
            <a:r>
              <a:rPr b="1"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types of interactions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 occur in each example? </a:t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At what points is </a:t>
            </a:r>
            <a:r>
              <a:rPr b="1"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energy, currency being transferred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, and </a:t>
            </a:r>
            <a:r>
              <a:rPr b="1"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how</a:t>
            </a: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? What, exactly, is the energy being transferred? </a:t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How do the representations of ecology differ? </a:t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What is the role of humans, their processes, in each, if any?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